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</p:sldIdLst>
  <p:sldSz cx="6858000" cy="9906000" type="A4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12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F7F7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3757" autoAdjust="0"/>
    <p:restoredTop sz="94660"/>
  </p:normalViewPr>
  <p:slideViewPr>
    <p:cSldViewPr snapToGrid="0" showGuides="1">
      <p:cViewPr>
        <p:scale>
          <a:sx n="156" d="100"/>
          <a:sy n="156" d="100"/>
        </p:scale>
        <p:origin x="5768" y="-2104"/>
      </p:cViewPr>
      <p:guideLst>
        <p:guide orient="horz" pos="312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3">
            <a:extLst>
              <a:ext uri="{FF2B5EF4-FFF2-40B4-BE49-F238E27FC236}">
                <a16:creationId xmlns:a16="http://schemas.microsoft.com/office/drawing/2014/main" id="{6FE000A0-CD49-C615-99A6-4B48246954EE}"/>
              </a:ext>
            </a:extLst>
          </p:cNvPr>
          <p:cNvSpPr txBox="1"/>
          <p:nvPr userDrawn="1"/>
        </p:nvSpPr>
        <p:spPr>
          <a:xfrm>
            <a:off x="4605516" y="3345886"/>
            <a:ext cx="225872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CH" sz="1400" dirty="0">
                <a:solidFill>
                  <a:schemeClr val="bg1"/>
                </a:solidFill>
                <a:latin typeface="Century Gothic" panose="020B0502020202020204" pitchFamily="34" charset="0"/>
                <a:ea typeface="Helvetica Neue Light" panose="02000403000000020004" pitchFamily="2" charset="0"/>
              </a:rPr>
              <a:t>www.vsgwigoltingen.ch</a:t>
            </a:r>
            <a:endParaRPr lang="de-CH" sz="1400" dirty="0">
              <a:solidFill>
                <a:schemeClr val="bg1"/>
              </a:solidFill>
              <a:latin typeface="Century Gothic" panose="020B0502020202020204" pitchFamily="34" charset="0"/>
              <a:ea typeface="Helvetica Neue UltraLight" panose="02000206000000020004" pitchFamily="2" charset="0"/>
            </a:endParaRP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DAFB81F2-69BC-EC9D-9D5D-E6A9589850BE}"/>
              </a:ext>
            </a:extLst>
          </p:cNvPr>
          <p:cNvSpPr txBox="1"/>
          <p:nvPr userDrawn="1"/>
        </p:nvSpPr>
        <p:spPr>
          <a:xfrm>
            <a:off x="5934635" y="313765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087778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5.jpe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125" y="789115"/>
            <a:ext cx="2850977" cy="1900768"/>
          </a:xfrm>
          <a:prstGeom prst="rect">
            <a:avLst/>
          </a:prstGeom>
        </p:spPr>
      </p:pic>
      <p:pic>
        <p:nvPicPr>
          <p:cNvPr id="20" name="Grafik 19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6474" y="779484"/>
            <a:ext cx="1322422" cy="1983497"/>
          </a:xfrm>
          <a:prstGeom prst="rect">
            <a:avLst/>
          </a:prstGeom>
        </p:spPr>
      </p:pic>
      <p:pic>
        <p:nvPicPr>
          <p:cNvPr id="8" name="Grafik 7">
            <a:extLst>
              <a:ext uri="{FF2B5EF4-FFF2-40B4-BE49-F238E27FC236}">
                <a16:creationId xmlns:a16="http://schemas.microsoft.com/office/drawing/2014/main" id="{0FEBC90F-8C64-B2BC-4FDC-03B286B52E0B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5093568" y="115684"/>
            <a:ext cx="1665211" cy="510117"/>
          </a:xfrm>
          <a:prstGeom prst="rect">
            <a:avLst/>
          </a:prstGeom>
        </p:spPr>
      </p:pic>
      <p:sp>
        <p:nvSpPr>
          <p:cNvPr id="9" name="Rechteck 8">
            <a:extLst>
              <a:ext uri="{FF2B5EF4-FFF2-40B4-BE49-F238E27FC236}">
                <a16:creationId xmlns:a16="http://schemas.microsoft.com/office/drawing/2014/main" id="{A94B915E-F555-7D00-68E6-37EAE900A88B}"/>
              </a:ext>
            </a:extLst>
          </p:cNvPr>
          <p:cNvSpPr/>
          <p:nvPr userDrawn="1"/>
        </p:nvSpPr>
        <p:spPr>
          <a:xfrm>
            <a:off x="0" y="2689883"/>
            <a:ext cx="6858000" cy="975968"/>
          </a:xfrm>
          <a:prstGeom prst="rect">
            <a:avLst/>
          </a:prstGeom>
          <a:solidFill>
            <a:srgbClr val="01ADB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de-CH" dirty="0">
              <a:latin typeface="Helvetica Neue UltraLight" panose="02000206000000020004" pitchFamily="2" charset="0"/>
              <a:ea typeface="Helvetica Neue UltraLight" panose="02000206000000020004" pitchFamily="2" charset="0"/>
            </a:endParaRPr>
          </a:p>
        </p:txBody>
      </p:sp>
      <p:sp>
        <p:nvSpPr>
          <p:cNvPr id="10" name="Rechteck 9">
            <a:extLst>
              <a:ext uri="{FF2B5EF4-FFF2-40B4-BE49-F238E27FC236}">
                <a16:creationId xmlns:a16="http://schemas.microsoft.com/office/drawing/2014/main" id="{170B6408-5094-5D18-B1FA-5D7E81C3A77B}"/>
              </a:ext>
            </a:extLst>
          </p:cNvPr>
          <p:cNvSpPr/>
          <p:nvPr userDrawn="1"/>
        </p:nvSpPr>
        <p:spPr>
          <a:xfrm>
            <a:off x="-1" y="8704873"/>
            <a:ext cx="6858000" cy="1201127"/>
          </a:xfrm>
          <a:prstGeom prst="rect">
            <a:avLst/>
          </a:prstGeom>
          <a:solidFill>
            <a:srgbClr val="F1859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de-CH" dirty="0">
              <a:latin typeface="Helvetica Neue UltraLight" panose="02000206000000020004" pitchFamily="2" charset="0"/>
              <a:ea typeface="Helvetica Neue UltraLight" panose="02000206000000020004" pitchFamily="2" charset="0"/>
            </a:endParaRPr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074E5AD1-B4ED-33DC-B26F-0156B2A45E90}"/>
              </a:ext>
            </a:extLst>
          </p:cNvPr>
          <p:cNvSpPr txBox="1"/>
          <p:nvPr userDrawn="1"/>
        </p:nvSpPr>
        <p:spPr>
          <a:xfrm>
            <a:off x="1322422" y="9073208"/>
            <a:ext cx="22389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1400" i="1" dirty="0">
                <a:solidFill>
                  <a:schemeClr val="bg1"/>
                </a:solidFill>
                <a:latin typeface="Century Gothic" panose="020B0502020202020204" pitchFamily="34" charset="0"/>
                <a:ea typeface="Helvetica Neue Light" panose="02000403000000020004" pitchFamily="2" charset="0"/>
              </a:rPr>
              <a:t>Wir freuen uns, </a:t>
            </a:r>
          </a:p>
          <a:p>
            <a:r>
              <a:rPr lang="de-CH" sz="1400" i="1" dirty="0">
                <a:solidFill>
                  <a:schemeClr val="bg1"/>
                </a:solidFill>
                <a:latin typeface="Century Gothic" panose="020B0502020202020204" pitchFamily="34" charset="0"/>
                <a:ea typeface="Helvetica Neue Light" panose="02000403000000020004" pitchFamily="2" charset="0"/>
              </a:rPr>
              <a:t>Sie kennenzulernen!</a:t>
            </a:r>
            <a:endParaRPr lang="de-CH" sz="1100" i="1" dirty="0">
              <a:solidFill>
                <a:schemeClr val="bg1"/>
              </a:solidFill>
              <a:latin typeface="Century Gothic" panose="020B0502020202020204" pitchFamily="34" charset="0"/>
              <a:ea typeface="Helvetica Neue Light" panose="02000403000000020004" pitchFamily="2" charset="0"/>
            </a:endParaRPr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A64462C9-DEC7-B2EC-2D79-2F007B3ADF8A}"/>
              </a:ext>
            </a:extLst>
          </p:cNvPr>
          <p:cNvSpPr txBox="1"/>
          <p:nvPr userDrawn="1"/>
        </p:nvSpPr>
        <p:spPr>
          <a:xfrm>
            <a:off x="3951584" y="8759577"/>
            <a:ext cx="353976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1100" dirty="0">
                <a:solidFill>
                  <a:schemeClr val="bg1"/>
                </a:solidFill>
                <a:latin typeface="Century Gothic" panose="020B0502020202020204" pitchFamily="34" charset="0"/>
                <a:ea typeface="Helvetica Neue Light" panose="02000403000000020004" pitchFamily="2" charset="0"/>
              </a:rPr>
              <a:t>Fabian Berchten</a:t>
            </a:r>
          </a:p>
          <a:p>
            <a:r>
              <a:rPr lang="de-CH" sz="1100" dirty="0">
                <a:solidFill>
                  <a:schemeClr val="bg1"/>
                </a:solidFill>
                <a:latin typeface="Century Gothic" panose="020B0502020202020204" pitchFamily="34" charset="0"/>
                <a:ea typeface="Helvetica Neue Light" panose="02000403000000020004" pitchFamily="2" charset="0"/>
              </a:rPr>
              <a:t>Leiter Liegenschaften</a:t>
            </a:r>
          </a:p>
          <a:p>
            <a:r>
              <a:rPr lang="de-CH" sz="1100" dirty="0">
                <a:solidFill>
                  <a:schemeClr val="bg1"/>
                </a:solidFill>
                <a:latin typeface="Century Gothic" panose="020B0502020202020204" pitchFamily="34" charset="0"/>
                <a:ea typeface="Helvetica Neue UltraLight" panose="02000206000000020004" pitchFamily="2" charset="0"/>
              </a:rPr>
              <a:t>Bahnhofstrasse 40</a:t>
            </a:r>
          </a:p>
          <a:p>
            <a:r>
              <a:rPr lang="de-CH" sz="1100" dirty="0">
                <a:solidFill>
                  <a:schemeClr val="bg1"/>
                </a:solidFill>
                <a:latin typeface="Century Gothic" panose="020B0502020202020204" pitchFamily="34" charset="0"/>
                <a:ea typeface="Helvetica Neue UltraLight" panose="02000206000000020004" pitchFamily="2" charset="0"/>
              </a:rPr>
              <a:t>8556 Wigoltingen</a:t>
            </a:r>
          </a:p>
          <a:p>
            <a:r>
              <a:rPr lang="de-CH" sz="1100" dirty="0">
                <a:solidFill>
                  <a:schemeClr val="bg1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Wingdings 2" pitchFamily="2" charset="2"/>
              </a:rPr>
              <a:t></a:t>
            </a:r>
            <a:r>
              <a:rPr lang="de-CH" sz="1100" dirty="0">
                <a:solidFill>
                  <a:srgbClr val="FF00D0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de-CH" sz="1100" dirty="0">
                <a:solidFill>
                  <a:schemeClr val="bg1"/>
                </a:solidFill>
                <a:latin typeface="Century Gothic" panose="020B0502020202020204" pitchFamily="34" charset="0"/>
                <a:ea typeface="Helvetica Neue UltraLight" panose="02000206000000020004" pitchFamily="2" charset="0"/>
              </a:rPr>
              <a:t>077 499 74 88</a:t>
            </a:r>
          </a:p>
          <a:p>
            <a:r>
              <a:rPr lang="de-CH" sz="1100" dirty="0">
                <a:solidFill>
                  <a:schemeClr val="bg1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Wingdings" pitchFamily="2" charset="2"/>
              </a:rPr>
              <a:t></a:t>
            </a:r>
            <a:r>
              <a:rPr lang="de-CH" sz="1100" dirty="0">
                <a:solidFill>
                  <a:srgbClr val="FF00D0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de-CH" sz="1100" dirty="0">
                <a:solidFill>
                  <a:schemeClr val="bg1"/>
                </a:solidFill>
                <a:latin typeface="Century Gothic" panose="020B0502020202020204" pitchFamily="34" charset="0"/>
                <a:ea typeface="Helvetica Neue UltraLight" panose="02000206000000020004" pitchFamily="2" charset="0"/>
              </a:rPr>
              <a:t>fabian.berchten@vsgwigoltingen.ch</a:t>
            </a:r>
          </a:p>
        </p:txBody>
      </p:sp>
      <p:sp>
        <p:nvSpPr>
          <p:cNvPr id="13" name="Textfeld 12">
            <a:extLst>
              <a:ext uri="{FF2B5EF4-FFF2-40B4-BE49-F238E27FC236}">
                <a16:creationId xmlns:a16="http://schemas.microsoft.com/office/drawing/2014/main" id="{84023887-D968-461F-4C9F-04587EF506F1}"/>
              </a:ext>
            </a:extLst>
          </p:cNvPr>
          <p:cNvSpPr txBox="1"/>
          <p:nvPr userDrawn="1"/>
        </p:nvSpPr>
        <p:spPr>
          <a:xfrm>
            <a:off x="35923" y="28313"/>
            <a:ext cx="8692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1200" dirty="0">
                <a:solidFill>
                  <a:srgbClr val="F18591"/>
                </a:solidFill>
                <a:latin typeface="Century Gothic" panose="020B0502020202020204" pitchFamily="34" charset="0"/>
                <a:ea typeface="Helvetica Neue Light" panose="02000403000000020004" pitchFamily="2" charset="0"/>
              </a:rPr>
              <a:t>Wir</a:t>
            </a:r>
          </a:p>
          <a:p>
            <a:r>
              <a:rPr lang="de-CH" sz="1200" dirty="0">
                <a:solidFill>
                  <a:srgbClr val="F18591"/>
                </a:solidFill>
                <a:latin typeface="Century Gothic" panose="020B0502020202020204" pitchFamily="34" charset="0"/>
                <a:ea typeface="Helvetica Neue Light" panose="02000403000000020004" pitchFamily="2" charset="0"/>
              </a:rPr>
              <a:t>bilden</a:t>
            </a:r>
          </a:p>
          <a:p>
            <a:r>
              <a:rPr lang="de-CH" sz="1200" dirty="0">
                <a:solidFill>
                  <a:srgbClr val="F18591"/>
                </a:solidFill>
                <a:latin typeface="Century Gothic" panose="020B0502020202020204" pitchFamily="34" charset="0"/>
                <a:ea typeface="Helvetica Neue Light" panose="02000403000000020004" pitchFamily="2" charset="0"/>
              </a:rPr>
              <a:t>Zukunft</a:t>
            </a:r>
            <a:endParaRPr lang="de-CH" sz="1000" dirty="0">
              <a:solidFill>
                <a:srgbClr val="F18591"/>
              </a:solidFill>
              <a:latin typeface="Century Gothic" panose="020B0502020202020204" pitchFamily="34" charset="0"/>
              <a:ea typeface="Helvetica Neue UltraLight" panose="02000206000000020004" pitchFamily="2" charset="0"/>
            </a:endParaRPr>
          </a:p>
        </p:txBody>
      </p:sp>
      <p:sp>
        <p:nvSpPr>
          <p:cNvPr id="19" name="Textfeld 18">
            <a:extLst>
              <a:ext uri="{FF2B5EF4-FFF2-40B4-BE49-F238E27FC236}">
                <a16:creationId xmlns:a16="http://schemas.microsoft.com/office/drawing/2014/main" id="{6FE000A0-CD49-C615-99A6-4B48246954EE}"/>
              </a:ext>
            </a:extLst>
          </p:cNvPr>
          <p:cNvSpPr txBox="1"/>
          <p:nvPr userDrawn="1"/>
        </p:nvSpPr>
        <p:spPr>
          <a:xfrm>
            <a:off x="4605516" y="3345886"/>
            <a:ext cx="225872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CH" sz="1400" dirty="0">
                <a:solidFill>
                  <a:schemeClr val="bg1"/>
                </a:solidFill>
                <a:latin typeface="Century Gothic" panose="020B0502020202020204" pitchFamily="34" charset="0"/>
                <a:ea typeface="Helvetica Neue Light" panose="02000403000000020004" pitchFamily="2" charset="0"/>
              </a:rPr>
              <a:t>www.vsgwigoltingen.ch</a:t>
            </a:r>
            <a:endParaRPr lang="de-CH" sz="1400" dirty="0">
              <a:solidFill>
                <a:schemeClr val="bg1"/>
              </a:solidFill>
              <a:latin typeface="Century Gothic" panose="020B0502020202020204" pitchFamily="34" charset="0"/>
              <a:ea typeface="Helvetica Neue UltraLight" panose="02000206000000020004" pitchFamily="2" charset="0"/>
            </a:endParaRPr>
          </a:p>
        </p:txBody>
      </p:sp>
      <p:pic>
        <p:nvPicPr>
          <p:cNvPr id="2" name="Grafik 1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6847" y="789115"/>
            <a:ext cx="2851152" cy="1900768"/>
          </a:xfrm>
          <a:prstGeom prst="rect">
            <a:avLst/>
          </a:prstGeom>
        </p:spPr>
      </p:pic>
      <p:sp>
        <p:nvSpPr>
          <p:cNvPr id="17" name="Rechteck 16">
            <a:extLst>
              <a:ext uri="{FF2B5EF4-FFF2-40B4-BE49-F238E27FC236}">
                <a16:creationId xmlns:a16="http://schemas.microsoft.com/office/drawing/2014/main" id="{301BADC3-80A5-4B11-046E-F4663735F7C5}"/>
              </a:ext>
            </a:extLst>
          </p:cNvPr>
          <p:cNvSpPr/>
          <p:nvPr userDrawn="1"/>
        </p:nvSpPr>
        <p:spPr>
          <a:xfrm>
            <a:off x="-3125" y="706827"/>
            <a:ext cx="6869075" cy="113197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 dirty="0"/>
          </a:p>
        </p:txBody>
      </p:sp>
      <p:pic>
        <p:nvPicPr>
          <p:cNvPr id="4" name="Grafik 3" descr="Ein Bild, das Menschliches Gesicht, Lächeln, Person, Porträt enthält.&#10;&#10;Automatisch generierte Beschreibung">
            <a:extLst>
              <a:ext uri="{FF2B5EF4-FFF2-40B4-BE49-F238E27FC236}">
                <a16:creationId xmlns:a16="http://schemas.microsoft.com/office/drawing/2014/main" id="{A4B93ECE-43D9-2715-B581-200CEE811A2D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466" y="8775925"/>
            <a:ext cx="788973" cy="1051964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41551143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mailto:info@vsgwigoltingen.ch" TargetMode="Externa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>
            <a:extLst>
              <a:ext uri="{FF2B5EF4-FFF2-40B4-BE49-F238E27FC236}">
                <a16:creationId xmlns:a16="http://schemas.microsoft.com/office/drawing/2014/main" id="{1624A1EA-6792-8EC4-E795-C900B051E2FE}"/>
              </a:ext>
            </a:extLst>
          </p:cNvPr>
          <p:cNvSpPr txBox="1"/>
          <p:nvPr/>
        </p:nvSpPr>
        <p:spPr>
          <a:xfrm>
            <a:off x="262466" y="2825929"/>
            <a:ext cx="633306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2000" b="1" dirty="0">
                <a:solidFill>
                  <a:schemeClr val="bg1"/>
                </a:solidFill>
                <a:latin typeface="Century Gothic" panose="020B0502020202020204" pitchFamily="34" charset="0"/>
                <a:ea typeface="Helvetica Neue Light" panose="02000403000000020004" pitchFamily="2" charset="0"/>
              </a:rPr>
              <a:t>Reinigungskraft 20% </a:t>
            </a:r>
            <a:r>
              <a:rPr lang="de-CH" sz="2000" b="1" dirty="0" err="1">
                <a:solidFill>
                  <a:schemeClr val="bg1"/>
                </a:solidFill>
                <a:latin typeface="Century Gothic" panose="020B0502020202020204" pitchFamily="34" charset="0"/>
                <a:ea typeface="Helvetica Neue Light" panose="02000403000000020004" pitchFamily="2" charset="0"/>
              </a:rPr>
              <a:t>w</a:t>
            </a:r>
            <a:r>
              <a:rPr lang="de-CH" sz="2000" b="1" dirty="0">
                <a:solidFill>
                  <a:schemeClr val="bg1"/>
                </a:solidFill>
                <a:latin typeface="Century Gothic" panose="020B0502020202020204" pitchFamily="34" charset="0"/>
                <a:ea typeface="Helvetica Neue Light" panose="02000403000000020004" pitchFamily="2" charset="0"/>
              </a:rPr>
              <a:t>/m</a:t>
            </a:r>
          </a:p>
          <a:p>
            <a:r>
              <a:rPr lang="de-CH" sz="1400" dirty="0">
                <a:solidFill>
                  <a:schemeClr val="bg1"/>
                </a:solidFill>
                <a:latin typeface="Century Gothic" panose="020B0502020202020204" pitchFamily="34" charset="0"/>
                <a:ea typeface="Helvetica Neue UltraLight" panose="02000206000000020004" pitchFamily="2" charset="0"/>
              </a:rPr>
              <a:t>Primarschule in Wigoltingen</a:t>
            </a:r>
          </a:p>
          <a:p>
            <a:r>
              <a:rPr lang="de-CH" sz="1400" dirty="0">
                <a:solidFill>
                  <a:schemeClr val="bg1"/>
                </a:solidFill>
                <a:latin typeface="Century Gothic" panose="020B0502020202020204" pitchFamily="34" charset="0"/>
                <a:ea typeface="Helvetica Neue UltraLight" panose="02000206000000020004" pitchFamily="2" charset="0"/>
              </a:rPr>
              <a:t>unbefristet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FC8BD523-D78D-DBCB-6A53-773EB42F97FA}"/>
              </a:ext>
            </a:extLst>
          </p:cNvPr>
          <p:cNvSpPr txBox="1"/>
          <p:nvPr/>
        </p:nvSpPr>
        <p:spPr>
          <a:xfrm>
            <a:off x="172994" y="3720744"/>
            <a:ext cx="7142205" cy="52671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6200" marR="524510">
              <a:spcBef>
                <a:spcPts val="300"/>
              </a:spcBef>
              <a:spcAft>
                <a:spcPts val="0"/>
              </a:spcAft>
            </a:pPr>
            <a:r>
              <a:rPr lang="de-CH" b="1" kern="0" dirty="0">
                <a:solidFill>
                  <a:srgbClr val="01ADBB"/>
                </a:solidFill>
                <a:effectLst/>
                <a:latin typeface="Century Gothic" panose="020B0502020202020204" pitchFamily="34" charset="0"/>
                <a:ea typeface="Helvetica Neue Light" panose="02000403000000020004" pitchFamily="2" charset="0"/>
                <a:cs typeface="Century Gothic" panose="020B0502020202020204" pitchFamily="34" charset="0"/>
              </a:rPr>
              <a:t>Stellenantritt per 01.10.2026 oder nach Vereinbarung</a:t>
            </a:r>
          </a:p>
          <a:p>
            <a:pPr marL="76200" marR="524510">
              <a:spcAft>
                <a:spcPts val="0"/>
              </a:spcAft>
            </a:pPr>
            <a:endParaRPr lang="de-CH" sz="600" kern="0" dirty="0">
              <a:solidFill>
                <a:srgbClr val="01ADBB"/>
              </a:solidFill>
              <a:latin typeface="Century Gothic" panose="020B0502020202020204" pitchFamily="34" charset="0"/>
              <a:ea typeface="Helvetica Neue Light" panose="02000403000000020004" pitchFamily="2" charset="0"/>
              <a:cs typeface="Century Gothic" panose="020B0502020202020204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e-DE" altLang="de-DE" sz="1100" dirty="0">
                <a:solidFill>
                  <a:srgbClr val="000000"/>
                </a:solidFill>
                <a:latin typeface="Century Gothic" panose="020B0502020202020204" pitchFamily="34" charset="0"/>
              </a:rPr>
              <a:t>  </a:t>
            </a:r>
            <a:r>
              <a:rPr lang="de-DE" altLang="de-DE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Century Gothic" panose="020B0502020202020204" pitchFamily="34" charset="0"/>
              </a:rPr>
              <a:t>Für unsere Primarschule in Wigoltingen suchen wir eine zuverlässige Reinigungskraft mit einem 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e-DE" altLang="de-DE" sz="1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entury Gothic" panose="020B0502020202020204" pitchFamily="34" charset="0"/>
              </a:rPr>
              <a:t>  Pensum von 20%</a:t>
            </a:r>
            <a:r>
              <a:rPr lang="de-DE" altLang="de-DE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Century Gothic" panose="020B0502020202020204" pitchFamily="34" charset="0"/>
              </a:rPr>
              <a:t>.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e-DE" altLang="de-DE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Century Gothic" panose="020B0502020202020204" pitchFamily="34" charset="0"/>
              </a:rPr>
              <a:t>  Sie sorgen mit Ihrer Arbeit dafür, dass unsere Schulräume sauber, gepflegt und einladend bleiben.</a:t>
            </a:r>
          </a:p>
          <a:p>
            <a:pPr marL="76200" marR="524510">
              <a:spcAft>
                <a:spcPts val="0"/>
              </a:spcAft>
            </a:pPr>
            <a:endParaRPr lang="de-CH" sz="1000" kern="0" dirty="0">
              <a:solidFill>
                <a:srgbClr val="01ADBB"/>
              </a:solidFill>
              <a:latin typeface="Century Gothic" panose="020B0502020202020204" pitchFamily="34" charset="0"/>
              <a:ea typeface="Helvetica Neue Light" panose="02000403000000020004" pitchFamily="2" charset="0"/>
              <a:cs typeface="Century Gothic" panose="020B0502020202020204" pitchFamily="34" charset="0"/>
            </a:endParaRPr>
          </a:p>
          <a:p>
            <a:pPr marL="76200" marR="524510">
              <a:spcAft>
                <a:spcPts val="0"/>
              </a:spcAft>
            </a:pPr>
            <a:r>
              <a:rPr lang="de-CH" sz="1200" kern="0" dirty="0">
                <a:solidFill>
                  <a:srgbClr val="01ADBB"/>
                </a:solidFill>
                <a:effectLst/>
                <a:latin typeface="Century Gothic" panose="020B0502020202020204" pitchFamily="34" charset="0"/>
                <a:ea typeface="Helvetica Neue Light" panose="02000403000000020004" pitchFamily="2" charset="0"/>
                <a:cs typeface="Century Gothic" panose="020B0502020202020204" pitchFamily="34" charset="0"/>
              </a:rPr>
              <a:t>Ihre Aufgaben</a:t>
            </a:r>
          </a:p>
          <a:p>
            <a:pPr marL="342900" marR="524510" indent="-247650">
              <a:buSzPts val="1000"/>
              <a:buFont typeface="Symbol" pitchFamily="2" charset="2"/>
              <a:buChar char=""/>
              <a:tabLst>
                <a:tab pos="346075" algn="l"/>
              </a:tabLst>
            </a:pPr>
            <a:r>
              <a:rPr lang="de-DE" altLang="de-DE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Century Gothic" panose="020B0502020202020204" pitchFamily="34" charset="0"/>
              </a:rPr>
              <a:t>Reinigung von Schulräumen, Nebenräumen und sanitären Anlagen</a:t>
            </a:r>
          </a:p>
          <a:p>
            <a:pPr marL="342900" marR="524510" indent="-247650">
              <a:buSzPts val="1000"/>
              <a:buFont typeface="Symbol" pitchFamily="2" charset="2"/>
              <a:buChar char=""/>
              <a:tabLst>
                <a:tab pos="346075" algn="l"/>
              </a:tabLst>
            </a:pPr>
            <a:r>
              <a:rPr lang="de-DE" altLang="de-DE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Century Gothic" panose="020B0502020202020204" pitchFamily="34" charset="0"/>
              </a:rPr>
              <a:t>Selbstständige Ausführung der zugeteilten Reinigungsarbeiten</a:t>
            </a:r>
          </a:p>
          <a:p>
            <a:pPr marL="342900" marR="524510" indent="-247650">
              <a:buSzPts val="1000"/>
              <a:buFont typeface="Symbol" pitchFamily="2" charset="2"/>
              <a:buChar char=""/>
              <a:tabLst>
                <a:tab pos="346075" algn="l"/>
              </a:tabLst>
            </a:pPr>
            <a:r>
              <a:rPr lang="de-DE" altLang="de-DE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Century Gothic" panose="020B0502020202020204" pitchFamily="34" charset="0"/>
              </a:rPr>
              <a:t>Sicherstellung von Sauberkeit und Ordnung im Schulgebäude</a:t>
            </a:r>
          </a:p>
          <a:p>
            <a:pPr marL="342900" marR="524510" indent="-247650">
              <a:buSzPts val="1000"/>
              <a:buFont typeface="Symbol" pitchFamily="2" charset="2"/>
              <a:buChar char=""/>
              <a:tabLst>
                <a:tab pos="346075" algn="l"/>
              </a:tabLst>
            </a:pPr>
            <a:r>
              <a:rPr lang="de-DE" altLang="de-DE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Century Gothic" panose="020B0502020202020204" pitchFamily="34" charset="0"/>
              </a:rPr>
              <a:t>Mithilfe bei Grundreinigungen und zusätzlichen Reinigungsarbeiten nach Bedarf</a:t>
            </a:r>
          </a:p>
          <a:p>
            <a:pPr marL="95250" marR="524510">
              <a:buSzPts val="1000"/>
              <a:tabLst>
                <a:tab pos="346075" algn="l"/>
              </a:tabLst>
            </a:pPr>
            <a:endParaRPr lang="de-CH" sz="600" kern="0" dirty="0">
              <a:solidFill>
                <a:schemeClr val="tx1">
                  <a:lumMod val="50000"/>
                  <a:lumOff val="50000"/>
                </a:schemeClr>
              </a:solidFill>
              <a:latin typeface="Century Gothic" panose="020B0502020202020204" pitchFamily="34" charset="0"/>
              <a:ea typeface="Helvetica Neue Light" panose="02000403000000020004" pitchFamily="2" charset="0"/>
              <a:cs typeface="Century Gothic" panose="020B0502020202020204" pitchFamily="34" charset="0"/>
            </a:endParaRPr>
          </a:p>
          <a:p>
            <a:pPr marL="76200" marR="524510">
              <a:spcBef>
                <a:spcPts val="300"/>
              </a:spcBef>
              <a:spcAft>
                <a:spcPts val="0"/>
              </a:spcAft>
            </a:pPr>
            <a:r>
              <a:rPr lang="de-CH" sz="1200" kern="0" dirty="0">
                <a:solidFill>
                  <a:srgbClr val="01ADBB"/>
                </a:solidFill>
                <a:latin typeface="Century Gothic" panose="020B0502020202020204" pitchFamily="34" charset="0"/>
                <a:ea typeface="Helvetica Neue Light" panose="02000403000000020004" pitchFamily="2" charset="0"/>
                <a:cs typeface="Century Gothic" panose="020B0502020202020204" pitchFamily="34" charset="0"/>
              </a:rPr>
              <a:t>Ihr Profil</a:t>
            </a:r>
          </a:p>
          <a:p>
            <a:pPr marL="342900" marR="524510" indent="-247650">
              <a:buSzPts val="1000"/>
              <a:buFont typeface="Symbol" pitchFamily="2" charset="2"/>
              <a:buChar char=""/>
              <a:tabLst>
                <a:tab pos="346075" algn="l"/>
              </a:tabLst>
            </a:pPr>
            <a:r>
              <a:rPr lang="de-CH" sz="1000" dirty="0">
                <a:solidFill>
                  <a:srgbClr val="7F7F7F"/>
                </a:solidFill>
                <a:latin typeface="Century Gothic" panose="020B0502020202020204" pitchFamily="34" charset="0"/>
              </a:rPr>
              <a:t>Erfahrung in der professionellen Reinigung setzen wir voraus; eine Aus- oder Weiterbildung im Reinigungsbereich ist von Vorteil.</a:t>
            </a:r>
          </a:p>
          <a:p>
            <a:pPr marL="342900" marR="524510" indent="-247650">
              <a:buSzPts val="1000"/>
              <a:buFont typeface="Symbol" pitchFamily="2" charset="2"/>
              <a:buChar char=""/>
              <a:tabLst>
                <a:tab pos="346075" algn="l"/>
              </a:tabLst>
            </a:pPr>
            <a:r>
              <a:rPr lang="de-DE" altLang="de-DE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Century Gothic" panose="020B0502020202020204" pitchFamily="34" charset="0"/>
              </a:rPr>
              <a:t>Zuverlässige, sorgfältige und selbstständige Arbeitsweise</a:t>
            </a:r>
          </a:p>
          <a:p>
            <a:pPr marL="342900" marR="524510" indent="-247650">
              <a:buSzPts val="1000"/>
              <a:buFont typeface="Symbol" pitchFamily="2" charset="2"/>
              <a:buChar char=""/>
              <a:tabLst>
                <a:tab pos="346075" algn="l"/>
              </a:tabLst>
            </a:pPr>
            <a:r>
              <a:rPr lang="de-DE" altLang="de-DE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Century Gothic" panose="020B0502020202020204" pitchFamily="34" charset="0"/>
              </a:rPr>
              <a:t>Freundliches und gepflegtes Auftreten</a:t>
            </a:r>
          </a:p>
          <a:p>
            <a:pPr marL="342900" marR="524510" indent="-247650">
              <a:buSzPts val="1000"/>
              <a:buFont typeface="Symbol" pitchFamily="2" charset="2"/>
              <a:buChar char=""/>
              <a:tabLst>
                <a:tab pos="346075" algn="l"/>
              </a:tabLst>
            </a:pPr>
            <a:r>
              <a:rPr lang="de-DE" altLang="de-DE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Century Gothic" panose="020B0502020202020204" pitchFamily="34" charset="0"/>
              </a:rPr>
              <a:t>Sinn für Ordnung und Sauberkeit</a:t>
            </a:r>
          </a:p>
          <a:p>
            <a:pPr marL="342900" marR="524510" indent="-247650">
              <a:buSzPts val="1000"/>
              <a:buFont typeface="Symbol" pitchFamily="2" charset="2"/>
              <a:buChar char=""/>
              <a:tabLst>
                <a:tab pos="346075" algn="l"/>
              </a:tabLst>
            </a:pPr>
            <a:r>
              <a:rPr lang="de-DE" altLang="de-DE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Century Gothic" panose="020B0502020202020204" pitchFamily="34" charset="0"/>
              </a:rPr>
              <a:t>Flexibilität und Einsatzbereitschaft</a:t>
            </a:r>
          </a:p>
          <a:p>
            <a:pPr marL="95250" marR="524510">
              <a:buSzPts val="1000"/>
              <a:tabLst>
                <a:tab pos="346075" algn="l"/>
              </a:tabLst>
            </a:pPr>
            <a:endParaRPr lang="de-CH" sz="600" dirty="0">
              <a:solidFill>
                <a:schemeClr val="tx1">
                  <a:lumMod val="50000"/>
                  <a:lumOff val="50000"/>
                </a:schemeClr>
              </a:solidFill>
              <a:latin typeface="Century Gothic" panose="020B0502020202020204" pitchFamily="34" charset="0"/>
              <a:ea typeface="Helvetica Neue UltraLight" panose="02000206000000020004" pitchFamily="2" charset="0"/>
              <a:cs typeface="Symbol" pitchFamily="2" charset="2"/>
            </a:endParaRPr>
          </a:p>
          <a:p>
            <a:pPr marL="76200" marR="524510">
              <a:spcBef>
                <a:spcPts val="300"/>
              </a:spcBef>
              <a:spcAft>
                <a:spcPts val="0"/>
              </a:spcAft>
            </a:pPr>
            <a:r>
              <a:rPr lang="de-CH" sz="1200" kern="0" dirty="0">
                <a:solidFill>
                  <a:srgbClr val="01ADBB"/>
                </a:solidFill>
                <a:latin typeface="Century Gothic" panose="020B0502020202020204" pitchFamily="34" charset="0"/>
                <a:ea typeface="Helvetica Neue Light" panose="02000403000000020004" pitchFamily="2" charset="0"/>
                <a:cs typeface="Century Gothic" panose="020B0502020202020204" pitchFamily="34" charset="0"/>
              </a:rPr>
              <a:t>Wir bieten Ihnen</a:t>
            </a:r>
          </a:p>
          <a:p>
            <a:pPr marL="342900" marR="524510" lvl="0" indent="-247650">
              <a:spcAft>
                <a:spcPts val="0"/>
              </a:spcAft>
              <a:buSzPts val="1000"/>
              <a:buFont typeface="Symbol" pitchFamily="2" charset="2"/>
              <a:buChar char=""/>
              <a:tabLst>
                <a:tab pos="346075" algn="l"/>
              </a:tabLst>
            </a:pPr>
            <a:r>
              <a:rPr lang="de-CH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Century Gothic" panose="020B0502020202020204" pitchFamily="34" charset="0"/>
                <a:ea typeface="Helvetica Neue UltraLight" panose="02000206000000020004" pitchFamily="2" charset="0"/>
                <a:cs typeface="Symbol" pitchFamily="2" charset="2"/>
              </a:rPr>
              <a:t>Eine vielseitige und verantwortungsvolle Tätigkeit</a:t>
            </a:r>
          </a:p>
          <a:p>
            <a:pPr marL="342900" marR="524510" lvl="0" indent="-247650">
              <a:spcAft>
                <a:spcPts val="0"/>
              </a:spcAft>
              <a:buSzPts val="1000"/>
              <a:buFont typeface="Symbol" pitchFamily="2" charset="2"/>
              <a:buChar char=""/>
              <a:tabLst>
                <a:tab pos="346075" algn="l"/>
              </a:tabLst>
            </a:pPr>
            <a:r>
              <a:rPr lang="de-CH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Century Gothic" panose="020B0502020202020204" pitchFamily="34" charset="0"/>
                <a:ea typeface="Helvetica Neue UltraLight" panose="02000206000000020004" pitchFamily="2" charset="0"/>
                <a:cs typeface="Symbol" pitchFamily="2" charset="2"/>
              </a:rPr>
              <a:t>Regelmässige und gut planbare Arbeitseinsätze</a:t>
            </a:r>
          </a:p>
          <a:p>
            <a:pPr marL="342900" marR="524510" lvl="0" indent="-247650">
              <a:lnSpc>
                <a:spcPct val="97000"/>
              </a:lnSpc>
              <a:spcAft>
                <a:spcPts val="0"/>
              </a:spcAft>
              <a:buSzPts val="1000"/>
              <a:buFont typeface="Symbol" pitchFamily="2" charset="2"/>
              <a:buChar char=""/>
              <a:tabLst>
                <a:tab pos="346075" algn="l"/>
              </a:tabLst>
            </a:pPr>
            <a:r>
              <a:rPr lang="de-CH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Century Gothic" panose="020B0502020202020204" pitchFamily="34" charset="0"/>
                <a:ea typeface="Helvetica Neue UltraLight" panose="02000206000000020004" pitchFamily="2" charset="0"/>
                <a:cs typeface="Symbol" pitchFamily="2" charset="2"/>
              </a:rPr>
              <a:t>Ein angenehmes Arbeitsumfeld in einer lebendigen Schule</a:t>
            </a:r>
          </a:p>
          <a:p>
            <a:pPr marL="342900" marR="524510" lvl="0" indent="-247650">
              <a:lnSpc>
                <a:spcPct val="97000"/>
              </a:lnSpc>
              <a:spcAft>
                <a:spcPts val="0"/>
              </a:spcAft>
              <a:buSzPts val="1000"/>
              <a:buFont typeface="Symbol" pitchFamily="2" charset="2"/>
              <a:buChar char=""/>
              <a:tabLst>
                <a:tab pos="346075" algn="l"/>
              </a:tabLst>
            </a:pPr>
            <a:r>
              <a:rPr lang="de-CH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Century Gothic" panose="020B0502020202020204" pitchFamily="34" charset="0"/>
                <a:ea typeface="Helvetica Neue UltraLight" panose="02000206000000020004" pitchFamily="2" charset="0"/>
                <a:cs typeface="Symbol" pitchFamily="2" charset="2"/>
              </a:rPr>
              <a:t>Zeitgemässe Anstellungsbedingungen</a:t>
            </a:r>
          </a:p>
          <a:p>
            <a:pPr marL="342900" marR="524510" lvl="0" indent="-247650">
              <a:lnSpc>
                <a:spcPct val="97000"/>
              </a:lnSpc>
              <a:spcAft>
                <a:spcPts val="0"/>
              </a:spcAft>
              <a:buSzPts val="1000"/>
              <a:buFont typeface="Symbol" pitchFamily="2" charset="2"/>
              <a:buChar char=""/>
              <a:tabLst>
                <a:tab pos="346075" algn="l"/>
              </a:tabLst>
            </a:pPr>
            <a:r>
              <a:rPr lang="de-DE" altLang="de-DE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Century Gothic" panose="020B0502020202020204" pitchFamily="34" charset="0"/>
              </a:rPr>
              <a:t>Zusammenarbeit in einem engagierten Team</a:t>
            </a:r>
          </a:p>
          <a:p>
            <a:pPr marL="95250" marR="524510" lvl="0">
              <a:spcBef>
                <a:spcPts val="600"/>
              </a:spcBef>
              <a:spcAft>
                <a:spcPts val="0"/>
              </a:spcAft>
              <a:buSzPts val="1000"/>
              <a:tabLst>
                <a:tab pos="346075" algn="l"/>
              </a:tabLst>
            </a:pPr>
            <a:r>
              <a:rPr lang="de-DE" sz="1200" kern="0" dirty="0">
                <a:solidFill>
                  <a:srgbClr val="01ADBB"/>
                </a:solidFill>
                <a:latin typeface="Century Gothic" panose="020B0502020202020204" pitchFamily="34" charset="0"/>
                <a:ea typeface="Helvetica Neue Light" panose="02000403000000020004" pitchFamily="2" charset="0"/>
                <a:cs typeface="Century Gothic" panose="020B0502020202020204" pitchFamily="34" charset="0"/>
              </a:rPr>
              <a:t>Haben wir Ihr Interesse geweckt? Dann freuen wir uns auf Ihre Bewerbung bis </a:t>
            </a:r>
            <a:r>
              <a:rPr lang="de-DE" sz="1200" b="1" kern="0" dirty="0">
                <a:solidFill>
                  <a:srgbClr val="01ADBB"/>
                </a:solidFill>
                <a:latin typeface="Century Gothic" panose="020B0502020202020204" pitchFamily="34" charset="0"/>
                <a:ea typeface="Helvetica Neue Light" panose="02000403000000020004" pitchFamily="2" charset="0"/>
                <a:cs typeface="Century Gothic" panose="020B0502020202020204" pitchFamily="34" charset="0"/>
              </a:rPr>
              <a:t>31. August 2026</a:t>
            </a:r>
            <a:r>
              <a:rPr lang="de-DE" sz="1200" kern="0" dirty="0">
                <a:solidFill>
                  <a:srgbClr val="01ADBB"/>
                </a:solidFill>
                <a:latin typeface="Century Gothic" panose="020B0502020202020204" pitchFamily="34" charset="0"/>
                <a:ea typeface="Helvetica Neue Light" panose="02000403000000020004" pitchFamily="2" charset="0"/>
                <a:cs typeface="Century Gothic" panose="020B0502020202020204" pitchFamily="34" charset="0"/>
              </a:rPr>
              <a:t>.</a:t>
            </a:r>
            <a:endParaRPr lang="de-CH" sz="1200" kern="0" dirty="0">
              <a:solidFill>
                <a:srgbClr val="01ADBB"/>
              </a:solidFill>
              <a:latin typeface="Century Gothic" panose="020B0502020202020204" pitchFamily="34" charset="0"/>
              <a:ea typeface="Helvetica Neue Light" panose="02000403000000020004" pitchFamily="2" charset="0"/>
              <a:cs typeface="Century Gothic" panose="020B0502020202020204" pitchFamily="34" charset="0"/>
            </a:endParaRPr>
          </a:p>
          <a:p>
            <a:pPr marL="76200" marR="524510">
              <a:spcBef>
                <a:spcPts val="300"/>
              </a:spcBef>
              <a:spcAft>
                <a:spcPts val="0"/>
              </a:spcAft>
            </a:pPr>
            <a:r>
              <a:rPr lang="de-DE" sz="1100" dirty="0">
                <a:solidFill>
                  <a:schemeClr val="tx1">
                    <a:lumMod val="50000"/>
                    <a:lumOff val="50000"/>
                  </a:schemeClr>
                </a:solidFill>
                <a:latin typeface="Century Gothic" panose="020B0502020202020204" pitchFamily="34" charset="0"/>
                <a:ea typeface="Helvetica Neue UltraLight" panose="02000206000000020004" pitchFamily="2" charset="0"/>
                <a:cs typeface="Symbol" pitchFamily="2" charset="2"/>
              </a:rPr>
              <a:t>Bitte senden Sie diese an VSG Wigoltingen, Schulverwaltung, Bahnhofstrasse 40, 8556 Wigoltingen oder per E-Mail an </a:t>
            </a:r>
            <a:r>
              <a:rPr lang="de-DE" sz="1100" dirty="0">
                <a:solidFill>
                  <a:schemeClr val="tx1">
                    <a:lumMod val="50000"/>
                    <a:lumOff val="50000"/>
                  </a:schemeClr>
                </a:solidFill>
                <a:latin typeface="Century Gothic" panose="020B0502020202020204" pitchFamily="34" charset="0"/>
                <a:ea typeface="Helvetica Neue UltraLight" panose="02000206000000020004" pitchFamily="2" charset="0"/>
                <a:cs typeface="Symbol" pitchFamily="2" charset="2"/>
                <a:hlinkClick r:id="rId2"/>
              </a:rPr>
              <a:t>info@vsgwigoltingen.ch</a:t>
            </a:r>
            <a:r>
              <a:rPr lang="de-DE" sz="1100" dirty="0">
                <a:solidFill>
                  <a:schemeClr val="tx1">
                    <a:lumMod val="50000"/>
                    <a:lumOff val="50000"/>
                  </a:schemeClr>
                </a:solidFill>
                <a:latin typeface="Century Gothic" panose="020B0502020202020204" pitchFamily="34" charset="0"/>
                <a:ea typeface="Helvetica Neue UltraLight" panose="02000206000000020004" pitchFamily="2" charset="0"/>
                <a:cs typeface="Symbol" pitchFamily="2" charset="2"/>
              </a:rPr>
              <a:t> (im PDF-Format).</a:t>
            </a:r>
            <a:endParaRPr lang="de-CH" sz="1100" dirty="0">
              <a:solidFill>
                <a:schemeClr val="tx1">
                  <a:lumMod val="50000"/>
                  <a:lumOff val="50000"/>
                </a:schemeClr>
              </a:solidFill>
              <a:latin typeface="Century Gothic" panose="020B0502020202020204" pitchFamily="34" charset="0"/>
              <a:ea typeface="Helvetica Neue UltraLight" panose="02000206000000020004" pitchFamily="2" charset="0"/>
              <a:cs typeface="Symbol" pitchFamily="2" charset="2"/>
            </a:endParaRPr>
          </a:p>
          <a:p>
            <a:pPr marL="95250" marR="524510" lvl="0">
              <a:lnSpc>
                <a:spcPct val="97000"/>
              </a:lnSpc>
              <a:spcBef>
                <a:spcPts val="600"/>
              </a:spcBef>
              <a:spcAft>
                <a:spcPts val="0"/>
              </a:spcAft>
              <a:buSzPts val="1000"/>
              <a:tabLst>
                <a:tab pos="346075" algn="l"/>
              </a:tabLst>
            </a:pPr>
            <a:endParaRPr lang="de-CH" sz="1100" dirty="0">
              <a:solidFill>
                <a:schemeClr val="tx1">
                  <a:lumMod val="50000"/>
                  <a:lumOff val="50000"/>
                </a:schemeClr>
              </a:solidFill>
              <a:effectLst/>
              <a:latin typeface="Century Gothic" panose="020B0502020202020204" pitchFamily="34" charset="0"/>
              <a:ea typeface="Helvetica Neue UltraLight" panose="02000206000000020004" pitchFamily="2" charset="0"/>
              <a:cs typeface="Symbol" pitchFamily="2" charset="2"/>
            </a:endParaRPr>
          </a:p>
        </p:txBody>
      </p:sp>
      <p:pic>
        <p:nvPicPr>
          <p:cNvPr id="6" name="Grafik 5" descr="Ein Bild, das Menschliches Gesicht, Lächeln, Person, Porträt enthält.&#10;&#10;Automatisch generierte Beschreibung">
            <a:extLst>
              <a:ext uri="{FF2B5EF4-FFF2-40B4-BE49-F238E27FC236}">
                <a16:creationId xmlns:a16="http://schemas.microsoft.com/office/drawing/2014/main" id="{2B4D6F92-ABF2-DBAB-D448-63BF7C85676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466" y="8775925"/>
            <a:ext cx="788973" cy="1051964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304402136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195</Words>
  <Application>Microsoft Macintosh PowerPoint</Application>
  <PresentationFormat>A4-Papier (210 x 297 mm)</PresentationFormat>
  <Paragraphs>30</Paragraphs>
  <Slides>1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</vt:i4>
      </vt:variant>
    </vt:vector>
  </HeadingPairs>
  <TitlesOfParts>
    <vt:vector size="7" baseType="lpstr">
      <vt:lpstr>Arial</vt:lpstr>
      <vt:lpstr>Calibri</vt:lpstr>
      <vt:lpstr>Century Gothic</vt:lpstr>
      <vt:lpstr>Helvetica Neue UltraLight</vt:lpstr>
      <vt:lpstr>Symbol</vt:lpstr>
      <vt:lpstr>Office Theme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Rachel Doebeli</dc:creator>
  <cp:lastModifiedBy>Fabian Berchten</cp:lastModifiedBy>
  <cp:revision>21</cp:revision>
  <dcterms:created xsi:type="dcterms:W3CDTF">2024-04-29T13:42:37Z</dcterms:created>
  <dcterms:modified xsi:type="dcterms:W3CDTF">2026-07-09T06:40:18Z</dcterms:modified>
</cp:coreProperties>
</file>